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7"/>
  </p:notes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631"/>
  </p:normalViewPr>
  <p:slideViewPr>
    <p:cSldViewPr snapToGrid="0" snapToObjects="1">
      <p:cViewPr varScale="1">
        <p:scale>
          <a:sx n="121" d="100"/>
          <a:sy n="121" d="100"/>
        </p:scale>
        <p:origin x="200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6CC39-23D2-F54E-ADDC-AF30C3A4D894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DB87-A626-0B44-8C87-AA944C463E7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80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E873C7-F2DB-694B-9B7B-DE4D3DEE19EC}" type="slidenum">
              <a:rPr lang="nl-NL" altLang="nl-NL"/>
              <a:pPr eaLnBrk="1" hangingPunct="1"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587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54636A-77C1-6440-9AD5-D7B5097C9D6F}" type="slidenum">
              <a:rPr lang="nl-NL" altLang="nl-NL"/>
              <a:pPr eaLnBrk="1" hangingPunct="1">
                <a:spcBef>
                  <a:spcPct val="0"/>
                </a:spcBef>
              </a:pPr>
              <a:t>3</a:t>
            </a:fld>
            <a:endParaRPr lang="nl-NL" altLang="nl-NL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40622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09B7CB-AD6E-AD4B-AF1D-8927BE3C0AD6}" type="slidenum">
              <a:rPr lang="nl-NL" altLang="nl-NL"/>
              <a:pPr eaLnBrk="1" hangingPunct="1">
                <a:spcBef>
                  <a:spcPct val="0"/>
                </a:spcBef>
              </a:pPr>
              <a:t>4</a:t>
            </a:fld>
            <a:endParaRPr lang="nl-NL" altLang="nl-NL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7271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7FFAD-1F05-0147-BB38-F94D35D0B2A2}" type="slidenum">
              <a:rPr lang="nl-NL" altLang="nl-NL"/>
              <a:pPr eaLnBrk="1" hangingPunct="1">
                <a:spcBef>
                  <a:spcPct val="0"/>
                </a:spcBef>
              </a:pPr>
              <a:t>5</a:t>
            </a:fld>
            <a:endParaRPr lang="nl-NL" altLang="nl-NL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9646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8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44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51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1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8106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390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188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476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189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8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05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553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03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49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39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519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1048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0CB147-4620-8C4B-8921-188E5BD2CB22}" type="datetimeFigureOut">
              <a:rPr lang="nl-NL" smtClean="0"/>
              <a:t>28-09-17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0993D9-A21A-2142-A344-9E327F0E16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3902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umeerstewereldoorlog.nl/wiki/index.php/Afbeelding:Oostenrijk-Hongarije1914.jpg" TargetMode="External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99656" y="1811864"/>
            <a:ext cx="6336704" cy="151553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altLang="nl-NL" smtClean="0"/>
              <a:t>2.1 EUROPA OP WEG NAAR OORLOG</a:t>
            </a:r>
            <a:endParaRPr lang="nl-NL" altLang="nl-NL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nl-NL" altLang="nl-NL" dirty="0" smtClean="0"/>
              <a:t>HOOFDSTUK 2</a:t>
            </a:r>
          </a:p>
          <a:p>
            <a:pPr eaLnBrk="1" hangingPunct="1"/>
            <a:r>
              <a:rPr lang="nl-NL" altLang="nl-NL" dirty="0" smtClean="0"/>
              <a:t>EUROPA IN DE JAREN 1914 - 1939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83126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EEN MODERNE WERELD</a:t>
            </a:r>
            <a:br>
              <a:rPr lang="nl-NL" dirty="0" smtClean="0"/>
            </a:br>
            <a:r>
              <a:rPr lang="nl-NL" dirty="0" smtClean="0"/>
              <a:t>1900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61848" y="2490136"/>
            <a:ext cx="10720551" cy="3444997"/>
          </a:xfrm>
        </p:spPr>
        <p:txBody>
          <a:bodyPr>
            <a:normAutofit/>
          </a:bodyPr>
          <a:lstStyle/>
          <a:p>
            <a:r>
              <a:rPr lang="nl-NL" dirty="0" smtClean="0"/>
              <a:t>Industrie levert auto’s, telefoons, films, </a:t>
            </a:r>
            <a:r>
              <a:rPr lang="nl-NL" dirty="0" err="1" smtClean="0"/>
              <a:t>elekticiteit</a:t>
            </a:r>
            <a:r>
              <a:rPr lang="nl-NL" dirty="0" smtClean="0"/>
              <a:t> </a:t>
            </a:r>
            <a:r>
              <a:rPr lang="nl-NL" dirty="0" smtClean="0"/>
              <a:t>etc.</a:t>
            </a:r>
            <a:endParaRPr lang="nl-NL" dirty="0" smtClean="0"/>
          </a:p>
          <a:p>
            <a:r>
              <a:rPr lang="nl-NL" dirty="0" smtClean="0"/>
              <a:t>Grote warenhuizen</a:t>
            </a:r>
          </a:p>
          <a:p>
            <a:r>
              <a:rPr lang="nl-NL" dirty="0" smtClean="0"/>
              <a:t>Snelle toename van het aantal auto’s</a:t>
            </a:r>
          </a:p>
          <a:p>
            <a:r>
              <a:rPr lang="nl-NL" dirty="0" smtClean="0"/>
              <a:t>Elektrische trein</a:t>
            </a:r>
          </a:p>
          <a:p>
            <a:r>
              <a:rPr lang="nl-NL" dirty="0" smtClean="0"/>
              <a:t>Vliegtuigen</a:t>
            </a:r>
          </a:p>
          <a:p>
            <a:r>
              <a:rPr lang="nl-NL" dirty="0" smtClean="0"/>
              <a:t>Zittend werk – meer verdienen – meer vrije tijd – sport wordt belangrijker – buitenlandse vakanties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986" y="1712748"/>
            <a:ext cx="4064000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2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Oorzaken 1</a:t>
            </a:r>
            <a:r>
              <a:rPr lang="nl-NL" altLang="nl-NL" baseline="30000"/>
              <a:t>e</a:t>
            </a:r>
            <a:r>
              <a:rPr lang="nl-NL" altLang="nl-NL"/>
              <a:t> Wereldoorlog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207569" y="2417379"/>
            <a:ext cx="7292033" cy="35177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nl-NL" altLang="nl-NL" dirty="0"/>
              <a:t>Elzas-Lotharingen (F/D)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Industrialisatie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Vijandbeelden</a:t>
            </a:r>
          </a:p>
          <a:p>
            <a:pPr>
              <a:lnSpc>
                <a:spcPct val="80000"/>
              </a:lnSpc>
            </a:pPr>
            <a:r>
              <a:rPr lang="nl-NL" altLang="nl-NL" dirty="0"/>
              <a:t>Wapenwedloop (GB/D)</a:t>
            </a:r>
          </a:p>
          <a:p>
            <a:pPr>
              <a:lnSpc>
                <a:spcPct val="80000"/>
              </a:lnSpc>
            </a:pPr>
            <a:r>
              <a:rPr lang="nl-NL" altLang="nl-NL" dirty="0"/>
              <a:t>Militarisme</a:t>
            </a:r>
          </a:p>
          <a:p>
            <a:pPr>
              <a:lnSpc>
                <a:spcPct val="80000"/>
              </a:lnSpc>
            </a:pPr>
            <a:r>
              <a:rPr lang="nl-NL" altLang="nl-NL" dirty="0"/>
              <a:t>Nationalisme (GB/Fr/Du/O-H/Servië)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Modern Imperialisme(GB/F/D) 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Systeem van bondgenootschappen (Europa)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De moord in Sarajevo (aanleiding) (O-H/</a:t>
            </a:r>
            <a:r>
              <a:rPr lang="nl-NL" altLang="nl-NL" dirty="0" err="1"/>
              <a:t>Ser</a:t>
            </a:r>
            <a:r>
              <a:rPr lang="nl-NL" altLang="nl-NL" dirty="0"/>
              <a:t>)</a:t>
            </a:r>
          </a:p>
          <a:p>
            <a:pPr eaLnBrk="1" hangingPunct="1">
              <a:lnSpc>
                <a:spcPct val="80000"/>
              </a:lnSpc>
            </a:pPr>
            <a:endParaRPr lang="nl-NL" altLang="nl-NL" dirty="0"/>
          </a:p>
          <a:p>
            <a:pPr eaLnBrk="1" hangingPunct="1">
              <a:lnSpc>
                <a:spcPct val="80000"/>
              </a:lnSpc>
            </a:pPr>
            <a:endParaRPr lang="nl-NL" altLang="nl-NL" dirty="0"/>
          </a:p>
        </p:txBody>
      </p:sp>
      <p:pic>
        <p:nvPicPr>
          <p:cNvPr id="3076" name="Picture 4" descr="FWWassas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08" y="1988840"/>
            <a:ext cx="3281070" cy="380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1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Nationalisme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767255" y="2417379"/>
            <a:ext cx="8732347" cy="389194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nl-NL" altLang="nl-NL" dirty="0"/>
              <a:t>Sterke landen die nog sterker en groter willen worden (GB/F/D)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Volkeren die een eigen staat </a:t>
            </a:r>
            <a:r>
              <a:rPr lang="nl-NL" altLang="nl-NL" dirty="0" smtClean="0"/>
              <a:t>willen </a:t>
            </a:r>
            <a:r>
              <a:rPr lang="nl-NL" altLang="nl-NL" dirty="0"/>
              <a:t>hebben (volkeren in O-H)</a:t>
            </a:r>
          </a:p>
          <a:p>
            <a:pPr eaLnBrk="1" hangingPunct="1">
              <a:lnSpc>
                <a:spcPct val="80000"/>
              </a:lnSpc>
            </a:pPr>
            <a:r>
              <a:rPr lang="nl-NL" altLang="nl-NL" dirty="0"/>
              <a:t>In begin van oorlog zijn mensen enthousiast: alle landen denken oorlog in paar maanden te winnen</a:t>
            </a:r>
          </a:p>
        </p:txBody>
      </p:sp>
      <p:pic>
        <p:nvPicPr>
          <p:cNvPr id="4100" name="Picture 4" descr="Oostenrijk-Hongarije in 1914 (Naar Philip, Record Atlas, 1926).">
            <a:hlinkClick r:id="rId3" tooltip="&quot;Oostenrijk-Hongarije in 1914 (Naar Philip, Record Atlas, 1926).&quot;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350" y="3522930"/>
            <a:ext cx="2553357" cy="2457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 rot="10800000" flipH="1" flipV="1">
            <a:off x="6316717" y="4759083"/>
            <a:ext cx="238584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nl-NL" altLang="nl-NL" sz="1000" dirty="0"/>
              <a:t>Oostenrijk-Hongarije</a:t>
            </a:r>
          </a:p>
        </p:txBody>
      </p:sp>
    </p:spTree>
    <p:extLst>
      <p:ext uri="{BB962C8B-B14F-4D97-AF65-F5344CB8AC3E}">
        <p14:creationId xmlns:p14="http://schemas.microsoft.com/office/powerpoint/2010/main" val="10334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Bondgenootschappen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nl-NL" altLang="nl-NL"/>
              <a:t>Centralen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Duitsland</a:t>
            </a:r>
          </a:p>
          <a:p>
            <a:pPr eaLnBrk="1" hangingPunct="1"/>
            <a:r>
              <a:rPr lang="nl-NL" altLang="nl-NL"/>
              <a:t>Oostenrijk-Hongarije</a:t>
            </a:r>
          </a:p>
          <a:p>
            <a:pPr eaLnBrk="1" hangingPunct="1"/>
            <a:r>
              <a:rPr lang="nl-NL" altLang="nl-NL"/>
              <a:t>Ottomaanse rijk</a:t>
            </a:r>
          </a:p>
          <a:p>
            <a:pPr eaLnBrk="1" hangingPunct="1"/>
            <a:r>
              <a:rPr lang="nl-NL" altLang="nl-NL"/>
              <a:t>Bulgarije</a:t>
            </a:r>
          </a:p>
          <a:p>
            <a:pPr eaLnBrk="1" hangingPunct="1"/>
            <a:r>
              <a:rPr lang="nl-NL" altLang="nl-NL"/>
              <a:t>Italië t/m 1915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nl-NL" altLang="nl-NL"/>
              <a:t>Geallieerden</a:t>
            </a:r>
          </a:p>
          <a:p>
            <a:pPr eaLnBrk="1" hangingPunct="1"/>
            <a:endParaRPr lang="nl-NL" altLang="nl-NL"/>
          </a:p>
          <a:p>
            <a:pPr eaLnBrk="1" hangingPunct="1"/>
            <a:r>
              <a:rPr lang="nl-NL" altLang="nl-NL"/>
              <a:t>Groot-Brittannië</a:t>
            </a:r>
          </a:p>
          <a:p>
            <a:pPr eaLnBrk="1" hangingPunct="1"/>
            <a:r>
              <a:rPr lang="nl-NL" altLang="nl-NL"/>
              <a:t>Frankrijk</a:t>
            </a:r>
          </a:p>
          <a:p>
            <a:pPr eaLnBrk="1" hangingPunct="1"/>
            <a:r>
              <a:rPr lang="nl-NL" altLang="nl-NL"/>
              <a:t>Rusland</a:t>
            </a:r>
          </a:p>
          <a:p>
            <a:pPr eaLnBrk="1" hangingPunct="1"/>
            <a:r>
              <a:rPr lang="nl-NL" altLang="nl-NL"/>
              <a:t>Servië</a:t>
            </a:r>
          </a:p>
          <a:p>
            <a:pPr eaLnBrk="1" hangingPunct="1"/>
            <a:r>
              <a:rPr lang="nl-NL" altLang="nl-NL"/>
              <a:t>Italië vanaf 1915</a:t>
            </a:r>
          </a:p>
          <a:p>
            <a:pPr eaLnBrk="1" hangingPunct="1"/>
            <a:r>
              <a:rPr lang="nl-NL" altLang="nl-NL"/>
              <a:t>V.S. vanaf 1917</a:t>
            </a:r>
          </a:p>
          <a:p>
            <a:pPr eaLnBrk="1" hangingPunct="1"/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8500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</TotalTime>
  <Words>162</Words>
  <Application>Microsoft Macintosh PowerPoint</Application>
  <PresentationFormat>Breedbeeld</PresentationFormat>
  <Paragraphs>45</Paragraphs>
  <Slides>5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Organisch</vt:lpstr>
      <vt:lpstr>2.1 EUROPA OP WEG NAAR OORLOG</vt:lpstr>
      <vt:lpstr>EEN MODERNE WERELD 1900</vt:lpstr>
      <vt:lpstr>Oorzaken 1e Wereldoorlog</vt:lpstr>
      <vt:lpstr>Nationalisme</vt:lpstr>
      <vt:lpstr>Bondgenootschappen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2.1 EUROPA OP WEG NAAR OORLOG</dc:title>
  <dc:creator>Microsoft Office-gebruiker</dc:creator>
  <cp:lastModifiedBy>Microsoft Office-gebruiker</cp:lastModifiedBy>
  <cp:revision>3</cp:revision>
  <dcterms:created xsi:type="dcterms:W3CDTF">2017-09-28T11:55:37Z</dcterms:created>
  <dcterms:modified xsi:type="dcterms:W3CDTF">2017-09-28T15:33:36Z</dcterms:modified>
</cp:coreProperties>
</file>